
<file path=[Content_Types].xml><?xml version="1.0" encoding="utf-8"?>
<Types xmlns="http://schemas.openxmlformats.org/package/2006/content-types">
  <Default Extension="fntdata" ContentType="application/x-fontdata"/>
  <Default Extension="gif" ContentType="image/gi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5" r:id="rId11"/>
    <p:sldId id="266" r:id="rId12"/>
  </p:sldIdLst>
  <p:sldSz cx="9144000" cy="5143500" type="screen16x9"/>
  <p:notesSz cx="6858000" cy="9144000"/>
  <p:embeddedFontLst>
    <p:embeddedFont>
      <p:font typeface="Lato" panose="020F0502020204030203" pitchFamily="34" charset="77"/>
      <p:regular r:id="rId14"/>
      <p:bold r:id="rId15"/>
      <p:italic r:id="rId16"/>
      <p:boldItalic r:id="rId17"/>
    </p:embeddedFont>
    <p:embeddedFont>
      <p:font typeface="Raleway" pitchFamily="2" charset="77"/>
      <p:regular r:id="rId18"/>
      <p:bold r:id="rId19"/>
      <p:italic r:id="rId20"/>
      <p:boldItalic r:id="rId2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9B777E0-DF34-4D87-B8F2-D0C73722B99A}">
  <a:tblStyle styleId="{19B777E0-DF34-4D87-B8F2-D0C73722B99A}"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94"/>
  </p:normalViewPr>
  <p:slideViewPr>
    <p:cSldViewPr snapToGrid="0">
      <p:cViewPr varScale="1">
        <p:scale>
          <a:sx n="161" d="100"/>
          <a:sy n="161" d="100"/>
        </p:scale>
        <p:origin x="784" y="200"/>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a99cd4ab62_2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a99cd4ab62_2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a99cd4ab62_2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a99cd4ab62_2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a99cd4ab62_0_1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a99cd4ab62_0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a99cd4ab62_0_1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a99cd4ab62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a99cd4ab62_0_3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a99cd4ab62_0_3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a99cd4ab62_0_3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a99cd4ab62_0_3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a99cd4ab62_0_3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 name="Google Shape;117;ga99cd4ab62_0_3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a99cd4ab62_0_3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 name="Google Shape;125;ga99cd4ab62_0_3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a99cd4ab62_1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a99cd4ab62_1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a99cd4ab62_0_40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a99cd4ab62_0_4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Google Shape;14;p2"/>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a:endParaRPr/>
          </a:p>
        </p:txBody>
      </p:sp>
      <p:sp>
        <p:nvSpPr>
          <p:cNvPr id="15" name="Google Shape;15;p2"/>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6" name="Google Shape;16;p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 name="Google Shape;77;p11"/>
          <p:cNvSpPr txBox="1">
            <a:spLocks noGrp="1"/>
          </p:cNvSpPr>
          <p:nvPr>
            <p:ph type="title" hasCustomPrompt="1"/>
          </p:nvPr>
        </p:nvSpPr>
        <p:spPr>
          <a:xfrm>
            <a:off x="729450" y="733950"/>
            <a:ext cx="7688400" cy="12447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a:spLocks noGrp="1"/>
          </p:cNvSpPr>
          <p:nvPr>
            <p:ph type="body" idx="1"/>
          </p:nvPr>
        </p:nvSpPr>
        <p:spPr>
          <a:xfrm>
            <a:off x="729450" y="2272888"/>
            <a:ext cx="7688400" cy="15804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Clr>
                <a:schemeClr val="lt1"/>
              </a:buClr>
              <a:buSzPts val="1300"/>
              <a:buChar char="●"/>
              <a:defRPr>
                <a:solidFill>
                  <a:schemeClr val="lt1"/>
                </a:solidFill>
              </a:defRPr>
            </a:lvl1pPr>
            <a:lvl2pPr marL="914400" lvl="1" indent="-298450">
              <a:spcBef>
                <a:spcPts val="1600"/>
              </a:spcBef>
              <a:spcAft>
                <a:spcPts val="0"/>
              </a:spcAft>
              <a:buClr>
                <a:schemeClr val="lt1"/>
              </a:buClr>
              <a:buSzPts val="1100"/>
              <a:buChar char="○"/>
              <a:defRPr>
                <a:solidFill>
                  <a:schemeClr val="lt1"/>
                </a:solidFill>
              </a:defRPr>
            </a:lvl2pPr>
            <a:lvl3pPr marL="1371600" lvl="2" indent="-298450">
              <a:spcBef>
                <a:spcPts val="1600"/>
              </a:spcBef>
              <a:spcAft>
                <a:spcPts val="0"/>
              </a:spcAft>
              <a:buClr>
                <a:schemeClr val="lt1"/>
              </a:buClr>
              <a:buSzPts val="1100"/>
              <a:buChar char="■"/>
              <a:defRPr>
                <a:solidFill>
                  <a:schemeClr val="lt1"/>
                </a:solidFill>
              </a:defRPr>
            </a:lvl3pPr>
            <a:lvl4pPr marL="1828800" lvl="3" indent="-298450">
              <a:spcBef>
                <a:spcPts val="1600"/>
              </a:spcBef>
              <a:spcAft>
                <a:spcPts val="0"/>
              </a:spcAft>
              <a:buClr>
                <a:schemeClr val="lt1"/>
              </a:buClr>
              <a:buSzPts val="1100"/>
              <a:buChar char="●"/>
              <a:defRPr>
                <a:solidFill>
                  <a:schemeClr val="lt1"/>
                </a:solidFill>
              </a:defRPr>
            </a:lvl4pPr>
            <a:lvl5pPr marL="2286000" lvl="4" indent="-298450">
              <a:spcBef>
                <a:spcPts val="1600"/>
              </a:spcBef>
              <a:spcAft>
                <a:spcPts val="0"/>
              </a:spcAft>
              <a:buClr>
                <a:schemeClr val="lt1"/>
              </a:buClr>
              <a:buSzPts val="1100"/>
              <a:buChar char="○"/>
              <a:defRPr>
                <a:solidFill>
                  <a:schemeClr val="lt1"/>
                </a:solidFill>
              </a:defRPr>
            </a:lvl5pPr>
            <a:lvl6pPr marL="2743200" lvl="5" indent="-298450">
              <a:spcBef>
                <a:spcPts val="1600"/>
              </a:spcBef>
              <a:spcAft>
                <a:spcPts val="0"/>
              </a:spcAft>
              <a:buClr>
                <a:schemeClr val="lt1"/>
              </a:buClr>
              <a:buSzPts val="1100"/>
              <a:buChar char="■"/>
              <a:defRPr>
                <a:solidFill>
                  <a:schemeClr val="lt1"/>
                </a:solidFill>
              </a:defRPr>
            </a:lvl6pPr>
            <a:lvl7pPr marL="3200400" lvl="6" indent="-298450">
              <a:spcBef>
                <a:spcPts val="1600"/>
              </a:spcBef>
              <a:spcAft>
                <a:spcPts val="0"/>
              </a:spcAft>
              <a:buClr>
                <a:schemeClr val="lt1"/>
              </a:buClr>
              <a:buSzPts val="1100"/>
              <a:buChar char="●"/>
              <a:defRPr>
                <a:solidFill>
                  <a:schemeClr val="lt1"/>
                </a:solidFill>
              </a:defRPr>
            </a:lvl7pPr>
            <a:lvl8pPr marL="3657600" lvl="7" indent="-298450">
              <a:spcBef>
                <a:spcPts val="1600"/>
              </a:spcBef>
              <a:spcAft>
                <a:spcPts val="0"/>
              </a:spcAft>
              <a:buClr>
                <a:schemeClr val="lt1"/>
              </a:buClr>
              <a:buSzPts val="1100"/>
              <a:buChar char="○"/>
              <a:defRPr>
                <a:solidFill>
                  <a:schemeClr val="lt1"/>
                </a:solidFill>
              </a:defRPr>
            </a:lvl8pPr>
            <a:lvl9pPr marL="4114800" lvl="8" indent="-298450">
              <a:spcBef>
                <a:spcPts val="1600"/>
              </a:spcBef>
              <a:spcAft>
                <a:spcPts val="1600"/>
              </a:spcAft>
              <a:buClr>
                <a:schemeClr val="lt1"/>
              </a:buClr>
              <a:buSzPts val="1100"/>
              <a:buChar char="■"/>
              <a:defRPr>
                <a:solidFill>
                  <a:schemeClr val="lt1"/>
                </a:solidFill>
              </a:defRPr>
            </a:lvl9pPr>
          </a:lstStyle>
          <a:p>
            <a:endParaRPr/>
          </a:p>
        </p:txBody>
      </p:sp>
      <p:sp>
        <p:nvSpPr>
          <p:cNvPr id="79" name="Google Shape;79;p1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0"/>
        <p:cNvGrpSpPr/>
        <p:nvPr/>
      </p:nvGrpSpPr>
      <p:grpSpPr>
        <a:xfrm>
          <a:off x="0" y="0"/>
          <a:ext cx="0" cy="0"/>
          <a:chOff x="0" y="0"/>
          <a:chExt cx="0" cy="0"/>
        </a:xfrm>
      </p:grpSpPr>
      <p:sp>
        <p:nvSpPr>
          <p:cNvPr id="81" name="Google Shape;81;p1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21;p3"/>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22" name="Google Shape;22;p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Google Shape;28;p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29" name="Google Shape;29;p4"/>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30" name="Google Shape;30;p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36;p5"/>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37" name="Google Shape;37;p5"/>
          <p:cNvSpPr txBox="1">
            <a:spLocks noGrp="1"/>
          </p:cNvSpPr>
          <p:nvPr>
            <p:ph type="body" idx="1"/>
          </p:nvPr>
        </p:nvSpPr>
        <p:spPr>
          <a:xfrm>
            <a:off x="729325" y="2078875"/>
            <a:ext cx="37743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38" name="Google Shape;38;p5"/>
          <p:cNvSpPr txBox="1">
            <a:spLocks noGrp="1"/>
          </p:cNvSpPr>
          <p:nvPr>
            <p:ph type="body" idx="2"/>
          </p:nvPr>
        </p:nvSpPr>
        <p:spPr>
          <a:xfrm>
            <a:off x="4643604" y="2078875"/>
            <a:ext cx="37743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39" name="Google Shape;39;p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6"/>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46" name="Google Shape;46;p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Google Shape;52;p7"/>
          <p:cNvSpPr txBox="1">
            <a:spLocks noGrp="1"/>
          </p:cNvSpPr>
          <p:nvPr>
            <p:ph type="title"/>
          </p:nvPr>
        </p:nvSpPr>
        <p:spPr>
          <a:xfrm>
            <a:off x="730000" y="1318650"/>
            <a:ext cx="3300900" cy="13815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53" name="Google Shape;53;p7"/>
          <p:cNvSpPr txBox="1">
            <a:spLocks noGrp="1"/>
          </p:cNvSpPr>
          <p:nvPr>
            <p:ph type="body" idx="1"/>
          </p:nvPr>
        </p:nvSpPr>
        <p:spPr>
          <a:xfrm>
            <a:off x="721225" y="2781725"/>
            <a:ext cx="3300900" cy="1597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54" name="Google Shape;54;p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 name="Google Shape;59;p8"/>
          <p:cNvSpPr txBox="1">
            <a:spLocks noGrp="1"/>
          </p:cNvSpPr>
          <p:nvPr>
            <p:ph type="title"/>
          </p:nvPr>
        </p:nvSpPr>
        <p:spPr>
          <a:xfrm>
            <a:off x="729450" y="864300"/>
            <a:ext cx="7021200" cy="29850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60" name="Google Shape;60;p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 name="Google Shape;66;p9"/>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67" name="Google Shape;67;p9"/>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68" name="Google Shape;68;p9"/>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69" name="Google Shape;69;p9"/>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0"/>
        <p:cNvGrpSpPr/>
        <p:nvPr/>
      </p:nvGrpSpPr>
      <p:grpSpPr>
        <a:xfrm>
          <a:off x="0" y="0"/>
          <a:ext cx="0" cy="0"/>
          <a:chOff x="0" y="0"/>
          <a:chExt cx="0" cy="0"/>
        </a:xfrm>
      </p:grpSpPr>
      <p:sp>
        <p:nvSpPr>
          <p:cNvPr id="71" name="Google Shape;71;p10"/>
          <p:cNvSpPr txBox="1">
            <a:spLocks noGrp="1"/>
          </p:cNvSpPr>
          <p:nvPr>
            <p:ph type="body" idx="1"/>
          </p:nvPr>
        </p:nvSpPr>
        <p:spPr>
          <a:xfrm>
            <a:off x="724950" y="4372551"/>
            <a:ext cx="7697400" cy="4605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300"/>
              <a:buNone/>
              <a:defRPr/>
            </a:lvl1pPr>
          </a:lstStyle>
          <a:p>
            <a:endParaRPr/>
          </a:p>
        </p:txBody>
      </p:sp>
      <p:sp>
        <p:nvSpPr>
          <p:cNvPr id="72" name="Google Shape;72;p10"/>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treamlin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SzPts val="2800"/>
              <a:buFont typeface="Raleway"/>
              <a:buNone/>
              <a:defRPr sz="2800" b="1">
                <a:latin typeface="Raleway"/>
                <a:ea typeface="Raleway"/>
                <a:cs typeface="Raleway"/>
                <a:sym typeface="Raleway"/>
              </a:defRPr>
            </a:lvl1pPr>
            <a:lvl2pPr lvl="1">
              <a:spcBef>
                <a:spcPts val="0"/>
              </a:spcBef>
              <a:spcAft>
                <a:spcPts val="0"/>
              </a:spcAft>
              <a:buSzPts val="2800"/>
              <a:buFont typeface="Raleway"/>
              <a:buNone/>
              <a:defRPr sz="2800" b="1">
                <a:latin typeface="Raleway"/>
                <a:ea typeface="Raleway"/>
                <a:cs typeface="Raleway"/>
                <a:sym typeface="Raleway"/>
              </a:defRPr>
            </a:lvl2pPr>
            <a:lvl3pPr lvl="2">
              <a:spcBef>
                <a:spcPts val="0"/>
              </a:spcBef>
              <a:spcAft>
                <a:spcPts val="0"/>
              </a:spcAft>
              <a:buSzPts val="2800"/>
              <a:buFont typeface="Raleway"/>
              <a:buNone/>
              <a:defRPr sz="2800" b="1">
                <a:latin typeface="Raleway"/>
                <a:ea typeface="Raleway"/>
                <a:cs typeface="Raleway"/>
                <a:sym typeface="Raleway"/>
              </a:defRPr>
            </a:lvl3pPr>
            <a:lvl4pPr lvl="3">
              <a:spcBef>
                <a:spcPts val="0"/>
              </a:spcBef>
              <a:spcAft>
                <a:spcPts val="0"/>
              </a:spcAft>
              <a:buSzPts val="2800"/>
              <a:buFont typeface="Raleway"/>
              <a:buNone/>
              <a:defRPr sz="2800" b="1">
                <a:latin typeface="Raleway"/>
                <a:ea typeface="Raleway"/>
                <a:cs typeface="Raleway"/>
                <a:sym typeface="Raleway"/>
              </a:defRPr>
            </a:lvl4pPr>
            <a:lvl5pPr lvl="4">
              <a:spcBef>
                <a:spcPts val="0"/>
              </a:spcBef>
              <a:spcAft>
                <a:spcPts val="0"/>
              </a:spcAft>
              <a:buSzPts val="2800"/>
              <a:buFont typeface="Raleway"/>
              <a:buNone/>
              <a:defRPr sz="2800" b="1">
                <a:latin typeface="Raleway"/>
                <a:ea typeface="Raleway"/>
                <a:cs typeface="Raleway"/>
                <a:sym typeface="Raleway"/>
              </a:defRPr>
            </a:lvl5pPr>
            <a:lvl6pPr lvl="5">
              <a:spcBef>
                <a:spcPts val="0"/>
              </a:spcBef>
              <a:spcAft>
                <a:spcPts val="0"/>
              </a:spcAft>
              <a:buSzPts val="2800"/>
              <a:buFont typeface="Raleway"/>
              <a:buNone/>
              <a:defRPr sz="2800" b="1">
                <a:latin typeface="Raleway"/>
                <a:ea typeface="Raleway"/>
                <a:cs typeface="Raleway"/>
                <a:sym typeface="Raleway"/>
              </a:defRPr>
            </a:lvl6pPr>
            <a:lvl7pPr lvl="6">
              <a:spcBef>
                <a:spcPts val="0"/>
              </a:spcBef>
              <a:spcAft>
                <a:spcPts val="0"/>
              </a:spcAft>
              <a:buSzPts val="2800"/>
              <a:buFont typeface="Raleway"/>
              <a:buNone/>
              <a:defRPr sz="2800" b="1">
                <a:latin typeface="Raleway"/>
                <a:ea typeface="Raleway"/>
                <a:cs typeface="Raleway"/>
                <a:sym typeface="Raleway"/>
              </a:defRPr>
            </a:lvl7pPr>
            <a:lvl8pPr lvl="7">
              <a:spcBef>
                <a:spcPts val="0"/>
              </a:spcBef>
              <a:spcAft>
                <a:spcPts val="0"/>
              </a:spcAft>
              <a:buSzPts val="2800"/>
              <a:buFont typeface="Raleway"/>
              <a:buNone/>
              <a:defRPr sz="2800" b="1">
                <a:latin typeface="Raleway"/>
                <a:ea typeface="Raleway"/>
                <a:cs typeface="Raleway"/>
                <a:sym typeface="Raleway"/>
              </a:defRPr>
            </a:lvl8pPr>
            <a:lvl9pPr lvl="8">
              <a:spcBef>
                <a:spcPts val="0"/>
              </a:spcBef>
              <a:spcAft>
                <a:spcPts val="0"/>
              </a:spcAft>
              <a:buSzPts val="2800"/>
              <a:buFont typeface="Raleway"/>
              <a:buNone/>
              <a:defRPr sz="2800" b="1">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115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marL="914400" lvl="1"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marL="1371600" lvl="2"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marL="1828800" lvl="3"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marL="2286000" lvl="4"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marL="2743200" lvl="5"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marL="3200400" lvl="6"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marL="3657600" lvl="7"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marL="4114800" lvl="8" indent="-29845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CSSEGISandData/COVID-19" TargetMode="External"/><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hyperlink" Target="https://ourworldindata.org/coronavirus-testing#testing-for-covid-19-background-the-our-world-in-data-covid-19-testing-dataset"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3"/>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2019 Novel Coronavirus COVID-19 (2019-nCoV)</a:t>
            </a:r>
            <a:endParaRPr/>
          </a:p>
        </p:txBody>
      </p:sp>
      <p:sp>
        <p:nvSpPr>
          <p:cNvPr id="87" name="Google Shape;87;p13"/>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Risks and what are the consequences of the outbreak</a:t>
            </a:r>
            <a:endParaRPr/>
          </a:p>
          <a:p>
            <a:pPr marL="0" lvl="0" indent="0" algn="l" rtl="0">
              <a:spcBef>
                <a:spcPts val="0"/>
              </a:spcBef>
              <a:spcAft>
                <a:spcPts val="0"/>
              </a:spcAft>
              <a:buNone/>
            </a:pPr>
            <a:r>
              <a:rPr lang="en"/>
              <a:t>Cases of study: France - Germany - Italy</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22"/>
          <p:cNvSpPr txBox="1">
            <a:spLocks noGrp="1"/>
          </p:cNvSpPr>
          <p:nvPr>
            <p:ph type="title"/>
          </p:nvPr>
        </p:nvSpPr>
        <p:spPr>
          <a:xfrm>
            <a:off x="680875" y="589825"/>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Risks</a:t>
            </a:r>
            <a:endParaRPr/>
          </a:p>
        </p:txBody>
      </p:sp>
      <p:sp>
        <p:nvSpPr>
          <p:cNvPr id="159" name="Google Shape;159;p22"/>
          <p:cNvSpPr txBox="1">
            <a:spLocks noGrp="1"/>
          </p:cNvSpPr>
          <p:nvPr>
            <p:ph type="body" idx="1"/>
          </p:nvPr>
        </p:nvSpPr>
        <p:spPr>
          <a:xfrm>
            <a:off x="215200" y="1356550"/>
            <a:ext cx="2130900" cy="20511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In order to see the risk of a uncontrollable outbreak, Germany has the highest number of hospital beds per thousand of inhabitants, 500 more than France and the double number of Italy.</a:t>
            </a:r>
            <a:endParaRPr/>
          </a:p>
        </p:txBody>
      </p:sp>
      <p:pic>
        <p:nvPicPr>
          <p:cNvPr id="160" name="Google Shape;160;p22"/>
          <p:cNvPicPr preferRelativeResize="0"/>
          <p:nvPr/>
        </p:nvPicPr>
        <p:blipFill>
          <a:blip r:embed="rId3">
            <a:alphaModFix/>
          </a:blip>
          <a:stretch>
            <a:fillRect/>
          </a:stretch>
        </p:blipFill>
        <p:spPr>
          <a:xfrm>
            <a:off x="2436320" y="1356545"/>
            <a:ext cx="1569775" cy="3169175"/>
          </a:xfrm>
          <a:prstGeom prst="rect">
            <a:avLst/>
          </a:prstGeom>
          <a:noFill/>
          <a:ln>
            <a:noFill/>
          </a:ln>
        </p:spPr>
      </p:pic>
      <p:pic>
        <p:nvPicPr>
          <p:cNvPr id="161" name="Google Shape;161;p22"/>
          <p:cNvPicPr preferRelativeResize="0"/>
          <p:nvPr/>
        </p:nvPicPr>
        <p:blipFill>
          <a:blip r:embed="rId4">
            <a:alphaModFix/>
          </a:blip>
          <a:stretch>
            <a:fillRect/>
          </a:stretch>
        </p:blipFill>
        <p:spPr>
          <a:xfrm>
            <a:off x="7143249" y="1291300"/>
            <a:ext cx="1679729" cy="3169176"/>
          </a:xfrm>
          <a:prstGeom prst="rect">
            <a:avLst/>
          </a:prstGeom>
          <a:noFill/>
          <a:ln>
            <a:noFill/>
          </a:ln>
        </p:spPr>
      </p:pic>
      <p:sp>
        <p:nvSpPr>
          <p:cNvPr id="162" name="Google Shape;162;p22"/>
          <p:cNvSpPr txBox="1">
            <a:spLocks noGrp="1"/>
          </p:cNvSpPr>
          <p:nvPr>
            <p:ph type="body" idx="1"/>
          </p:nvPr>
        </p:nvSpPr>
        <p:spPr>
          <a:xfrm>
            <a:off x="4682750" y="1328475"/>
            <a:ext cx="2130900" cy="205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On the other hand, Germany has the highest diabetes prevalence, the double of Italy and France.</a:t>
            </a:r>
            <a:endParaRPr/>
          </a:p>
          <a:p>
            <a:pPr marL="0" lvl="0" indent="0" algn="l" rtl="0">
              <a:spcBef>
                <a:spcPts val="1600"/>
              </a:spcBef>
              <a:spcAft>
                <a:spcPts val="1600"/>
              </a:spcAft>
              <a:buNone/>
            </a:pPr>
            <a:r>
              <a:rPr lang="en"/>
              <a:t>Diabetes is a risk factor on severe cases of coronavirus.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23"/>
          <p:cNvSpPr txBox="1">
            <a:spLocks noGrp="1"/>
          </p:cNvSpPr>
          <p:nvPr>
            <p:ph type="title"/>
          </p:nvPr>
        </p:nvSpPr>
        <p:spPr>
          <a:xfrm>
            <a:off x="632275" y="5481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Conclusions</a:t>
            </a:r>
            <a:endParaRPr/>
          </a:p>
          <a:p>
            <a:pPr marL="0" lvl="0" indent="0" algn="l" rtl="0">
              <a:spcBef>
                <a:spcPts val="0"/>
              </a:spcBef>
              <a:spcAft>
                <a:spcPts val="0"/>
              </a:spcAft>
              <a:buNone/>
            </a:pPr>
            <a:endParaRPr/>
          </a:p>
        </p:txBody>
      </p:sp>
      <p:sp>
        <p:nvSpPr>
          <p:cNvPr id="168" name="Google Shape;168;p23"/>
          <p:cNvSpPr txBox="1">
            <a:spLocks noGrp="1"/>
          </p:cNvSpPr>
          <p:nvPr>
            <p:ph type="body" idx="1"/>
          </p:nvPr>
        </p:nvSpPr>
        <p:spPr>
          <a:xfrm>
            <a:off x="727650" y="1441200"/>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en"/>
              <a:t>The  coronavirus outbreak epicenter is in Europe right now. The study cases shows that France has the most severe situation with test with highly positive rate and cases increasing exponentially.</a:t>
            </a:r>
            <a:endParaRPr/>
          </a:p>
          <a:p>
            <a:pPr marL="457200" lvl="0" indent="-311150" algn="l" rtl="0">
              <a:spcBef>
                <a:spcPts val="0"/>
              </a:spcBef>
              <a:spcAft>
                <a:spcPts val="0"/>
              </a:spcAft>
              <a:buSzPts val="1300"/>
              <a:buChar char="●"/>
            </a:pPr>
            <a:r>
              <a:rPr lang="en"/>
              <a:t>Germany and Italy has similar rhythm of increasing cases in the last months, but Germany has the better rate of positivity in tests than Italy, that indicates a better testing strategy.</a:t>
            </a:r>
            <a:endParaRPr/>
          </a:p>
          <a:p>
            <a:pPr marL="457200" lvl="0" indent="-311150" algn="l" rtl="0">
              <a:spcBef>
                <a:spcPts val="0"/>
              </a:spcBef>
              <a:spcAft>
                <a:spcPts val="0"/>
              </a:spcAft>
              <a:buSzPts val="1300"/>
              <a:buChar char="●"/>
            </a:pPr>
            <a:r>
              <a:rPr lang="en"/>
              <a:t>The uncontrollable situation in France is a risk, with the early outbreak and high increase of cases until today. Germany has the highest diabetes prevalence, but also the most robust health sistem with more than 2500 beds per 1000 inhabitants. </a:t>
            </a:r>
            <a:endParaRPr/>
          </a:p>
          <a:p>
            <a:pPr marL="457200" lvl="0" indent="-311150" algn="l" rtl="0">
              <a:spcBef>
                <a:spcPts val="0"/>
              </a:spcBef>
              <a:spcAft>
                <a:spcPts val="0"/>
              </a:spcAft>
              <a:buSzPts val="1300"/>
              <a:buChar char="●"/>
            </a:pPr>
            <a:r>
              <a:rPr lang="en"/>
              <a:t>In the future the current lockdowns in those countries want to achieve a decrease of number of cases, but in the short term the curve of all those countries seems to continue growing exponentially.</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Analysis of the current situation</a:t>
            </a:r>
            <a:endParaRPr/>
          </a:p>
          <a:p>
            <a:pPr marL="0" lvl="0" indent="0" algn="l" rtl="0">
              <a:spcBef>
                <a:spcPts val="0"/>
              </a:spcBef>
              <a:spcAft>
                <a:spcPts val="0"/>
              </a:spcAft>
              <a:buNone/>
            </a:pPr>
            <a:endParaRPr/>
          </a:p>
        </p:txBody>
      </p:sp>
      <p:sp>
        <p:nvSpPr>
          <p:cNvPr id="93" name="Google Shape;93;p14"/>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100">
                <a:solidFill>
                  <a:srgbClr val="000000"/>
                </a:solidFill>
                <a:latin typeface="Arial"/>
                <a:ea typeface="Arial"/>
                <a:cs typeface="Arial"/>
                <a:sym typeface="Arial"/>
              </a:rPr>
              <a:t>Source of dataset:</a:t>
            </a:r>
            <a:endParaRPr sz="1100">
              <a:solidFill>
                <a:srgbClr val="000000"/>
              </a:solidFill>
              <a:latin typeface="Arial"/>
              <a:ea typeface="Arial"/>
              <a:cs typeface="Arial"/>
              <a:sym typeface="Arial"/>
            </a:endParaRPr>
          </a:p>
          <a:p>
            <a:pPr marL="0" lvl="0" indent="0" algn="l" rtl="0">
              <a:spcBef>
                <a:spcPts val="1600"/>
              </a:spcBef>
              <a:spcAft>
                <a:spcPts val="0"/>
              </a:spcAft>
              <a:buNone/>
            </a:pPr>
            <a:r>
              <a:rPr lang="en" sz="1100">
                <a:solidFill>
                  <a:srgbClr val="000000"/>
                </a:solidFill>
              </a:rPr>
              <a:t>JHU CSSE dataset: </a:t>
            </a:r>
            <a:r>
              <a:rPr lang="en" sz="1100">
                <a:solidFill>
                  <a:srgbClr val="000000"/>
                </a:solidFill>
                <a:latin typeface="Arial"/>
                <a:ea typeface="Arial"/>
                <a:cs typeface="Arial"/>
                <a:sym typeface="Arial"/>
              </a:rPr>
              <a:t>​</a:t>
            </a:r>
            <a:r>
              <a:rPr lang="en" sz="1100" u="sng">
                <a:solidFill>
                  <a:schemeClr val="hlink"/>
                </a:solidFill>
                <a:hlinkClick r:id="rId3"/>
              </a:rPr>
              <a:t>https://github.com/CSSEGISandData/COVID-19</a:t>
            </a:r>
            <a:r>
              <a:rPr lang="en" sz="1100">
                <a:solidFill>
                  <a:srgbClr val="000000"/>
                </a:solidFill>
              </a:rPr>
              <a:t> </a:t>
            </a:r>
            <a:endParaRPr sz="1100">
              <a:solidFill>
                <a:srgbClr val="000000"/>
              </a:solidFill>
            </a:endParaRPr>
          </a:p>
          <a:p>
            <a:pPr marL="0" lvl="0" indent="0" algn="l" rtl="0">
              <a:spcBef>
                <a:spcPts val="1600"/>
              </a:spcBef>
              <a:spcAft>
                <a:spcPts val="0"/>
              </a:spcAft>
              <a:buNone/>
            </a:pPr>
            <a:r>
              <a:rPr lang="en" sz="1100">
                <a:solidFill>
                  <a:srgbClr val="000000"/>
                </a:solidFill>
              </a:rPr>
              <a:t>Our world in data dataset: </a:t>
            </a:r>
            <a:r>
              <a:rPr lang="en" sz="1100" u="sng">
                <a:solidFill>
                  <a:schemeClr val="hlink"/>
                </a:solidFill>
                <a:hlinkClick r:id="rId4"/>
              </a:rPr>
              <a:t>https://ourworldindata.org/coronavirus-testing#testing-for-covid-19-background-the-our-world-in-data-covid-19-testing-dataset</a:t>
            </a:r>
            <a:endParaRPr sz="1100">
              <a:solidFill>
                <a:srgbClr val="000000"/>
              </a:solidFill>
            </a:endParaRPr>
          </a:p>
          <a:p>
            <a:pPr marL="0" lvl="0" indent="0" algn="l" rtl="0">
              <a:spcBef>
                <a:spcPts val="1600"/>
              </a:spcBef>
              <a:spcAft>
                <a:spcPts val="0"/>
              </a:spcAft>
              <a:buNone/>
            </a:pPr>
            <a:r>
              <a:rPr lang="en"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marL="0" lvl="0" indent="0" algn="l" rtl="0">
              <a:spcBef>
                <a:spcPts val="0"/>
              </a:spcBef>
              <a:spcAft>
                <a:spcPts val="0"/>
              </a:spcAft>
              <a:buNone/>
            </a:pPr>
            <a:r>
              <a:rPr lang="en"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marL="0" lvl="0" indent="0" algn="l" rtl="0">
              <a:spcBef>
                <a:spcPts val="1600"/>
              </a:spcBef>
              <a:spcAft>
                <a:spcPts val="0"/>
              </a:spcAft>
              <a:buNone/>
            </a:pPr>
            <a:r>
              <a:rPr lang="en"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marL="0" lvl="0" indent="0" algn="l" rtl="0">
              <a:spcBef>
                <a:spcPts val="1600"/>
              </a:spcBef>
              <a:spcAft>
                <a:spcPts val="0"/>
              </a:spcAft>
              <a:buNone/>
            </a:pPr>
            <a:r>
              <a:rPr lang="en"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marL="0" lvl="0" indent="0" algn="l" rtl="0">
              <a:spcBef>
                <a:spcPts val="1600"/>
              </a:spcBef>
              <a:spcAft>
                <a:spcPts val="1600"/>
              </a:spcAft>
              <a:buNone/>
            </a:pP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5"/>
          <p:cNvSpPr txBox="1">
            <a:spLocks noGrp="1"/>
          </p:cNvSpPr>
          <p:nvPr>
            <p:ph type="title"/>
          </p:nvPr>
        </p:nvSpPr>
        <p:spPr>
          <a:xfrm>
            <a:off x="0" y="502050"/>
            <a:ext cx="9144000" cy="53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500"/>
              <a:t>What has happened since the beginning of the pandemic?</a:t>
            </a:r>
            <a:endParaRPr sz="2500"/>
          </a:p>
        </p:txBody>
      </p:sp>
      <p:sp>
        <p:nvSpPr>
          <p:cNvPr id="99" name="Google Shape;99;p15"/>
          <p:cNvSpPr txBox="1">
            <a:spLocks noGrp="1"/>
          </p:cNvSpPr>
          <p:nvPr>
            <p:ph type="body" idx="1"/>
          </p:nvPr>
        </p:nvSpPr>
        <p:spPr>
          <a:xfrm>
            <a:off x="275750" y="1340725"/>
            <a:ext cx="2348700" cy="2574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From the start of the pandemic, the cases have never slowed down and the curve has never stopped growing: at the beginning, in March with the focus in Europe, and then in the American continent. The recovered cases have never stopped as well, neither the death cases.</a:t>
            </a:r>
            <a:endParaRPr/>
          </a:p>
          <a:p>
            <a:pPr marL="0" lvl="0" indent="0" algn="l" rtl="0">
              <a:spcBef>
                <a:spcPts val="1600"/>
              </a:spcBef>
              <a:spcAft>
                <a:spcPts val="1600"/>
              </a:spcAft>
              <a:buNone/>
            </a:pPr>
            <a:r>
              <a:rPr lang="en"/>
              <a:t>There are </a:t>
            </a:r>
            <a:r>
              <a:rPr lang="en" b="1"/>
              <a:t>50.9 millions</a:t>
            </a:r>
            <a:r>
              <a:rPr lang="en"/>
              <a:t> of confirmed cases, </a:t>
            </a:r>
            <a:r>
              <a:rPr lang="en" b="1"/>
              <a:t>33.2 millions</a:t>
            </a:r>
            <a:r>
              <a:rPr lang="en"/>
              <a:t> of recovered and </a:t>
            </a:r>
            <a:r>
              <a:rPr lang="en" b="1"/>
              <a:t>1.2 millions</a:t>
            </a:r>
            <a:r>
              <a:rPr lang="en"/>
              <a:t> of death due to Coronavirus.</a:t>
            </a:r>
            <a:endParaRPr/>
          </a:p>
        </p:txBody>
      </p:sp>
      <p:pic>
        <p:nvPicPr>
          <p:cNvPr id="100" name="Google Shape;100;p15"/>
          <p:cNvPicPr preferRelativeResize="0"/>
          <p:nvPr/>
        </p:nvPicPr>
        <p:blipFill>
          <a:blip r:embed="rId3">
            <a:alphaModFix/>
          </a:blip>
          <a:stretch>
            <a:fillRect/>
          </a:stretch>
        </p:blipFill>
        <p:spPr>
          <a:xfrm>
            <a:off x="2624450" y="1088825"/>
            <a:ext cx="6273502" cy="38543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16"/>
          <p:cNvSpPr txBox="1">
            <a:spLocks noGrp="1"/>
          </p:cNvSpPr>
          <p:nvPr>
            <p:ph type="title"/>
          </p:nvPr>
        </p:nvSpPr>
        <p:spPr>
          <a:xfrm>
            <a:off x="219875" y="306525"/>
            <a:ext cx="7688700" cy="656700"/>
          </a:xfrm>
          <a:prstGeom prst="rect">
            <a:avLst/>
          </a:prstGeom>
        </p:spPr>
        <p:txBody>
          <a:bodyPr spcFirstLastPara="1" wrap="square" lIns="91425" tIns="91425" rIns="91425" bIns="91425" anchor="t" anchorCtr="0">
            <a:noAutofit/>
          </a:bodyPr>
          <a:lstStyle/>
          <a:p>
            <a:pPr marL="0" lvl="0" indent="0" algn="l" rtl="0">
              <a:lnSpc>
                <a:spcPct val="125000"/>
              </a:lnSpc>
              <a:spcBef>
                <a:spcPts val="1400"/>
              </a:spcBef>
              <a:spcAft>
                <a:spcPts val="0"/>
              </a:spcAft>
              <a:buNone/>
            </a:pPr>
            <a:r>
              <a:rPr lang="en"/>
              <a:t>What is the global situation now?</a:t>
            </a:r>
            <a:endParaRPr/>
          </a:p>
          <a:p>
            <a:pPr marL="0" lvl="0" indent="0" algn="l" rtl="0">
              <a:lnSpc>
                <a:spcPct val="115000"/>
              </a:lnSpc>
              <a:spcBef>
                <a:spcPts val="400"/>
              </a:spcBef>
              <a:spcAft>
                <a:spcPts val="0"/>
              </a:spcAft>
              <a:buNone/>
            </a:pPr>
            <a:endParaRPr/>
          </a:p>
          <a:p>
            <a:pPr marL="0" lvl="0" indent="0" algn="l" rtl="0">
              <a:spcBef>
                <a:spcPts val="0"/>
              </a:spcBef>
              <a:spcAft>
                <a:spcPts val="0"/>
              </a:spcAft>
              <a:buNone/>
            </a:pPr>
            <a:r>
              <a:rPr lang="en"/>
              <a:t> </a:t>
            </a:r>
            <a:endParaRPr/>
          </a:p>
        </p:txBody>
      </p:sp>
      <p:sp>
        <p:nvSpPr>
          <p:cNvPr id="106" name="Google Shape;106;p16"/>
          <p:cNvSpPr txBox="1">
            <a:spLocks noGrp="1"/>
          </p:cNvSpPr>
          <p:nvPr>
            <p:ph type="body" idx="1"/>
          </p:nvPr>
        </p:nvSpPr>
        <p:spPr>
          <a:xfrm>
            <a:off x="108225" y="1318025"/>
            <a:ext cx="2209200" cy="358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Seeing the new cases registered by continent, there is no doubt that there is a new outbreak in Europe and North America. </a:t>
            </a:r>
            <a:endParaRPr/>
          </a:p>
          <a:p>
            <a:pPr marL="0" lvl="0" indent="0" algn="l" rtl="0">
              <a:spcBef>
                <a:spcPts val="1600"/>
              </a:spcBef>
              <a:spcAft>
                <a:spcPts val="0"/>
              </a:spcAft>
              <a:buNone/>
            </a:pPr>
            <a:r>
              <a:rPr lang="en"/>
              <a:t>Both Europe, with more than 300.000 of confirmed cases and North America with 150.000 new cases are at the beginning of colder weather when people start to stay more indoors and less outside.</a:t>
            </a:r>
            <a:endParaRPr/>
          </a:p>
          <a:p>
            <a:pPr marL="0" lvl="0" indent="0" algn="l" rtl="0">
              <a:spcBef>
                <a:spcPts val="1600"/>
              </a:spcBef>
              <a:spcAft>
                <a:spcPts val="1600"/>
              </a:spcAft>
              <a:buNone/>
            </a:pPr>
            <a:endParaRPr/>
          </a:p>
        </p:txBody>
      </p:sp>
      <p:pic>
        <p:nvPicPr>
          <p:cNvPr id="107" name="Google Shape;107;p16"/>
          <p:cNvPicPr preferRelativeResize="0"/>
          <p:nvPr/>
        </p:nvPicPr>
        <p:blipFill>
          <a:blip r:embed="rId3">
            <a:alphaModFix/>
          </a:blip>
          <a:stretch>
            <a:fillRect/>
          </a:stretch>
        </p:blipFill>
        <p:spPr>
          <a:xfrm>
            <a:off x="2377950" y="1059775"/>
            <a:ext cx="6766052" cy="3652878"/>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17"/>
          <p:cNvSpPr txBox="1">
            <a:spLocks noGrp="1"/>
          </p:cNvSpPr>
          <p:nvPr>
            <p:ph type="title"/>
          </p:nvPr>
        </p:nvSpPr>
        <p:spPr>
          <a:xfrm>
            <a:off x="547975" y="5857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Cases per million</a:t>
            </a:r>
            <a:endParaRPr/>
          </a:p>
        </p:txBody>
      </p:sp>
      <p:sp>
        <p:nvSpPr>
          <p:cNvPr id="113" name="Google Shape;113;p17"/>
          <p:cNvSpPr txBox="1">
            <a:spLocks noGrp="1"/>
          </p:cNvSpPr>
          <p:nvPr>
            <p:ph type="body" idx="1"/>
          </p:nvPr>
        </p:nvSpPr>
        <p:spPr>
          <a:xfrm>
            <a:off x="178025" y="1338975"/>
            <a:ext cx="4023900" cy="1711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Europe, November 6, 2020</a:t>
            </a:r>
            <a:endParaRPr/>
          </a:p>
          <a:p>
            <a:pPr marL="0" lvl="0" indent="0" algn="l" rtl="0">
              <a:spcBef>
                <a:spcPts val="1600"/>
              </a:spcBef>
              <a:spcAft>
                <a:spcPts val="0"/>
              </a:spcAft>
              <a:buNone/>
            </a:pPr>
            <a:r>
              <a:rPr lang="en"/>
              <a:t>This graph shows the average of New Cases Per Million for the selected brand Europe, November 6, 2020 compared to all brands in the source display.</a:t>
            </a:r>
            <a:endParaRPr/>
          </a:p>
          <a:p>
            <a:pPr marL="0" lvl="0" indent="0" algn="l" rtl="0">
              <a:spcBef>
                <a:spcPts val="1600"/>
              </a:spcBef>
              <a:spcAft>
                <a:spcPts val="0"/>
              </a:spcAft>
              <a:buNone/>
            </a:pPr>
            <a:r>
              <a:rPr lang="en"/>
              <a:t>We have analyzed the peak of Europe, and we have found that it has the highest number of new cases per million inhabitants. Its average total number of cases per million is only surpassed by Oceania, however to date Europe is the focus of the pandemic with the highest growth in cases per million.</a:t>
            </a:r>
            <a:endParaRPr/>
          </a:p>
          <a:p>
            <a:pPr marL="0" lvl="0" indent="0" algn="l" rtl="0">
              <a:spcBef>
                <a:spcPts val="1600"/>
              </a:spcBef>
              <a:spcAft>
                <a:spcPts val="1600"/>
              </a:spcAft>
              <a:buNone/>
            </a:pPr>
            <a:endParaRPr/>
          </a:p>
        </p:txBody>
      </p:sp>
      <p:pic>
        <p:nvPicPr>
          <p:cNvPr id="114" name="Google Shape;114;p17"/>
          <p:cNvPicPr preferRelativeResize="0"/>
          <p:nvPr/>
        </p:nvPicPr>
        <p:blipFill>
          <a:blip r:embed="rId3">
            <a:alphaModFix/>
          </a:blip>
          <a:stretch>
            <a:fillRect/>
          </a:stretch>
        </p:blipFill>
        <p:spPr>
          <a:xfrm>
            <a:off x="4617750" y="568900"/>
            <a:ext cx="3919000" cy="40057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18"/>
          <p:cNvSpPr txBox="1">
            <a:spLocks noGrp="1"/>
          </p:cNvSpPr>
          <p:nvPr>
            <p:ph type="title"/>
          </p:nvPr>
        </p:nvSpPr>
        <p:spPr>
          <a:xfrm>
            <a:off x="499100" y="536875"/>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Europe situation: Germany, Italy and France</a:t>
            </a:r>
            <a:endParaRPr/>
          </a:p>
        </p:txBody>
      </p:sp>
      <p:sp>
        <p:nvSpPr>
          <p:cNvPr id="120" name="Google Shape;120;p18"/>
          <p:cNvSpPr txBox="1">
            <a:spLocks noGrp="1"/>
          </p:cNvSpPr>
          <p:nvPr>
            <p:ph type="body" idx="1"/>
          </p:nvPr>
        </p:nvSpPr>
        <p:spPr>
          <a:xfrm>
            <a:off x="233850" y="1345975"/>
            <a:ext cx="2243100" cy="226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For a more detailed analysis, let’s see what happens in France, Germany and Italy, 3 differents countries in the focus of the new outbreak.</a:t>
            </a:r>
            <a:endParaRPr/>
          </a:p>
          <a:p>
            <a:pPr marL="0" lvl="0" indent="0" algn="l" rtl="0">
              <a:spcBef>
                <a:spcPts val="1600"/>
              </a:spcBef>
              <a:spcAft>
                <a:spcPts val="1600"/>
              </a:spcAft>
              <a:buNone/>
            </a:pPr>
            <a:r>
              <a:rPr lang="en"/>
              <a:t>The 3 countries were in the same line of 200K cases in average until the end of August, when France started to increase its cases rapidly in a exponencial rate.</a:t>
            </a:r>
            <a:endParaRPr/>
          </a:p>
        </p:txBody>
      </p:sp>
      <p:pic>
        <p:nvPicPr>
          <p:cNvPr id="121" name="Google Shape;121;p18"/>
          <p:cNvPicPr preferRelativeResize="0"/>
          <p:nvPr/>
        </p:nvPicPr>
        <p:blipFill>
          <a:blip r:embed="rId3">
            <a:alphaModFix/>
          </a:blip>
          <a:stretch>
            <a:fillRect/>
          </a:stretch>
        </p:blipFill>
        <p:spPr>
          <a:xfrm>
            <a:off x="2476825" y="1126750"/>
            <a:ext cx="5885351" cy="3766625"/>
          </a:xfrm>
          <a:prstGeom prst="rect">
            <a:avLst/>
          </a:prstGeom>
          <a:noFill/>
          <a:ln>
            <a:noFill/>
          </a:ln>
        </p:spPr>
      </p:pic>
      <p:pic>
        <p:nvPicPr>
          <p:cNvPr id="122" name="Google Shape;122;p18"/>
          <p:cNvPicPr preferRelativeResize="0"/>
          <p:nvPr/>
        </p:nvPicPr>
        <p:blipFill>
          <a:blip r:embed="rId4">
            <a:alphaModFix/>
          </a:blip>
          <a:stretch>
            <a:fillRect/>
          </a:stretch>
        </p:blipFill>
        <p:spPr>
          <a:xfrm>
            <a:off x="4698650" y="1176971"/>
            <a:ext cx="2016250" cy="6385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19"/>
          <p:cNvSpPr txBox="1">
            <a:spLocks noGrp="1"/>
          </p:cNvSpPr>
          <p:nvPr>
            <p:ph type="title"/>
          </p:nvPr>
        </p:nvSpPr>
        <p:spPr>
          <a:xfrm>
            <a:off x="471175" y="5438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Patterns</a:t>
            </a:r>
            <a:endParaRPr/>
          </a:p>
        </p:txBody>
      </p:sp>
      <p:sp>
        <p:nvSpPr>
          <p:cNvPr id="128" name="Google Shape;128;p19"/>
          <p:cNvSpPr txBox="1">
            <a:spLocks noGrp="1"/>
          </p:cNvSpPr>
          <p:nvPr>
            <p:ph type="body" idx="1"/>
          </p:nvPr>
        </p:nvSpPr>
        <p:spPr>
          <a:xfrm>
            <a:off x="185000" y="1380850"/>
            <a:ext cx="2997900" cy="31911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Here is a cluster analysis where we can see in orange the flatten curve since the beginning of the pandemic, and in red when it dramatically grew in an exponential rate. This exponential coefficient increased faster in France, but it was similar to the way it occurred soon in Italy and Germany.</a:t>
            </a:r>
            <a:endParaRPr/>
          </a:p>
        </p:txBody>
      </p:sp>
      <p:pic>
        <p:nvPicPr>
          <p:cNvPr id="129" name="Google Shape;129;p19"/>
          <p:cNvPicPr preferRelativeResize="0"/>
          <p:nvPr/>
        </p:nvPicPr>
        <p:blipFill>
          <a:blip r:embed="rId3">
            <a:alphaModFix/>
          </a:blip>
          <a:stretch>
            <a:fillRect/>
          </a:stretch>
        </p:blipFill>
        <p:spPr>
          <a:xfrm>
            <a:off x="3391925" y="988300"/>
            <a:ext cx="5665549" cy="339932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20"/>
          <p:cNvSpPr txBox="1">
            <a:spLocks noGrp="1"/>
          </p:cNvSpPr>
          <p:nvPr>
            <p:ph type="title"/>
          </p:nvPr>
        </p:nvSpPr>
        <p:spPr>
          <a:xfrm>
            <a:off x="727650" y="548175"/>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Trend lines</a:t>
            </a:r>
            <a:endParaRPr/>
          </a:p>
        </p:txBody>
      </p:sp>
      <p:pic>
        <p:nvPicPr>
          <p:cNvPr id="135" name="Google Shape;135;p20"/>
          <p:cNvPicPr preferRelativeResize="0"/>
          <p:nvPr/>
        </p:nvPicPr>
        <p:blipFill>
          <a:blip r:embed="rId3">
            <a:alphaModFix/>
          </a:blip>
          <a:stretch>
            <a:fillRect/>
          </a:stretch>
        </p:blipFill>
        <p:spPr>
          <a:xfrm>
            <a:off x="583075" y="1278500"/>
            <a:ext cx="5656205" cy="3865001"/>
          </a:xfrm>
          <a:prstGeom prst="rect">
            <a:avLst/>
          </a:prstGeom>
          <a:noFill/>
          <a:ln>
            <a:noFill/>
          </a:ln>
        </p:spPr>
      </p:pic>
      <p:pic>
        <p:nvPicPr>
          <p:cNvPr id="136" name="Google Shape;136;p20"/>
          <p:cNvPicPr preferRelativeResize="0"/>
          <p:nvPr/>
        </p:nvPicPr>
        <p:blipFill>
          <a:blip r:embed="rId4">
            <a:alphaModFix/>
          </a:blip>
          <a:stretch>
            <a:fillRect/>
          </a:stretch>
        </p:blipFill>
        <p:spPr>
          <a:xfrm>
            <a:off x="2755625" y="1535800"/>
            <a:ext cx="2486875" cy="442475"/>
          </a:xfrm>
          <a:prstGeom prst="rect">
            <a:avLst/>
          </a:prstGeom>
          <a:noFill/>
          <a:ln>
            <a:noFill/>
          </a:ln>
        </p:spPr>
      </p:pic>
      <p:cxnSp>
        <p:nvCxnSpPr>
          <p:cNvPr id="137" name="Google Shape;137;p20"/>
          <p:cNvCxnSpPr>
            <a:stCxn id="136" idx="2"/>
          </p:cNvCxnSpPr>
          <p:nvPr/>
        </p:nvCxnSpPr>
        <p:spPr>
          <a:xfrm>
            <a:off x="3999063" y="1978275"/>
            <a:ext cx="1422000" cy="999600"/>
          </a:xfrm>
          <a:prstGeom prst="straightConnector1">
            <a:avLst/>
          </a:prstGeom>
          <a:noFill/>
          <a:ln w="9525" cap="flat" cmpd="sng">
            <a:solidFill>
              <a:schemeClr val="dk2"/>
            </a:solidFill>
            <a:prstDash val="solid"/>
            <a:round/>
            <a:headEnd type="none" w="med" len="med"/>
            <a:tailEnd type="triangle" w="med" len="med"/>
          </a:ln>
        </p:spPr>
      </p:cxnSp>
      <p:pic>
        <p:nvPicPr>
          <p:cNvPr id="138" name="Google Shape;138;p20"/>
          <p:cNvPicPr preferRelativeResize="0"/>
          <p:nvPr/>
        </p:nvPicPr>
        <p:blipFill>
          <a:blip r:embed="rId5">
            <a:alphaModFix/>
          </a:blip>
          <a:stretch>
            <a:fillRect/>
          </a:stretch>
        </p:blipFill>
        <p:spPr>
          <a:xfrm>
            <a:off x="5893150" y="518834"/>
            <a:ext cx="3205500" cy="593875"/>
          </a:xfrm>
          <a:prstGeom prst="rect">
            <a:avLst/>
          </a:prstGeom>
          <a:noFill/>
          <a:ln>
            <a:noFill/>
          </a:ln>
        </p:spPr>
      </p:pic>
      <p:cxnSp>
        <p:nvCxnSpPr>
          <p:cNvPr id="139" name="Google Shape;139;p20"/>
          <p:cNvCxnSpPr>
            <a:stCxn id="140" idx="3"/>
          </p:cNvCxnSpPr>
          <p:nvPr/>
        </p:nvCxnSpPr>
        <p:spPr>
          <a:xfrm flipH="1">
            <a:off x="6052775" y="1180938"/>
            <a:ext cx="991200" cy="498600"/>
          </a:xfrm>
          <a:prstGeom prst="straightConnector1">
            <a:avLst/>
          </a:prstGeom>
          <a:noFill/>
          <a:ln w="9525" cap="flat" cmpd="sng">
            <a:solidFill>
              <a:schemeClr val="dk2"/>
            </a:solidFill>
            <a:prstDash val="solid"/>
            <a:round/>
            <a:headEnd type="none" w="med" len="med"/>
            <a:tailEnd type="triangle" w="med" len="med"/>
          </a:ln>
        </p:spPr>
      </p:cxnSp>
      <p:pic>
        <p:nvPicPr>
          <p:cNvPr id="141" name="Google Shape;141;p20"/>
          <p:cNvPicPr preferRelativeResize="0"/>
          <p:nvPr/>
        </p:nvPicPr>
        <p:blipFill>
          <a:blip r:embed="rId6">
            <a:alphaModFix/>
          </a:blip>
          <a:stretch>
            <a:fillRect/>
          </a:stretch>
        </p:blipFill>
        <p:spPr>
          <a:xfrm>
            <a:off x="6342850" y="4138171"/>
            <a:ext cx="2845253" cy="499500"/>
          </a:xfrm>
          <a:prstGeom prst="rect">
            <a:avLst/>
          </a:prstGeom>
          <a:noFill/>
          <a:ln>
            <a:noFill/>
          </a:ln>
        </p:spPr>
      </p:pic>
      <p:cxnSp>
        <p:nvCxnSpPr>
          <p:cNvPr id="142" name="Google Shape;142;p20"/>
          <p:cNvCxnSpPr>
            <a:stCxn id="141" idx="1"/>
          </p:cNvCxnSpPr>
          <p:nvPr/>
        </p:nvCxnSpPr>
        <p:spPr>
          <a:xfrm rot="10800000">
            <a:off x="5893150" y="3276421"/>
            <a:ext cx="449700" cy="1111500"/>
          </a:xfrm>
          <a:prstGeom prst="straightConnector1">
            <a:avLst/>
          </a:prstGeom>
          <a:noFill/>
          <a:ln w="9525" cap="flat" cmpd="sng">
            <a:solidFill>
              <a:schemeClr val="dk2"/>
            </a:solidFill>
            <a:prstDash val="solid"/>
            <a:round/>
            <a:headEnd type="none" w="med" len="med"/>
            <a:tailEnd type="triangle" w="med" len="med"/>
          </a:ln>
        </p:spPr>
      </p:cxnSp>
      <p:graphicFrame>
        <p:nvGraphicFramePr>
          <p:cNvPr id="143" name="Google Shape;143;p20"/>
          <p:cNvGraphicFramePr/>
          <p:nvPr/>
        </p:nvGraphicFramePr>
        <p:xfrm>
          <a:off x="7071738" y="1476275"/>
          <a:ext cx="2010675" cy="1493400"/>
        </p:xfrm>
        <a:graphic>
          <a:graphicData uri="http://schemas.openxmlformats.org/drawingml/2006/table">
            <a:tbl>
              <a:tblPr>
                <a:noFill/>
                <a:tableStyleId>{19B777E0-DF34-4D87-B8F2-D0C73722B99A}</a:tableStyleId>
              </a:tblPr>
              <a:tblGrid>
                <a:gridCol w="857575">
                  <a:extLst>
                    <a:ext uri="{9D8B030D-6E8A-4147-A177-3AD203B41FA5}">
                      <a16:colId xmlns:a16="http://schemas.microsoft.com/office/drawing/2014/main" val="20000"/>
                    </a:ext>
                  </a:extLst>
                </a:gridCol>
                <a:gridCol w="1153100">
                  <a:extLst>
                    <a:ext uri="{9D8B030D-6E8A-4147-A177-3AD203B41FA5}">
                      <a16:colId xmlns:a16="http://schemas.microsoft.com/office/drawing/2014/main" val="20001"/>
                    </a:ext>
                  </a:extLst>
                </a:gridCol>
              </a:tblGrid>
              <a:tr h="410575">
                <a:tc>
                  <a:txBody>
                    <a:bodyPr/>
                    <a:lstStyle/>
                    <a:p>
                      <a:pPr marL="0" lvl="0" indent="0" algn="l" rtl="0">
                        <a:spcBef>
                          <a:spcPts val="0"/>
                        </a:spcBef>
                        <a:spcAft>
                          <a:spcPts val="0"/>
                        </a:spcAft>
                        <a:buNone/>
                      </a:pPr>
                      <a:endParaRPr sz="1000"/>
                    </a:p>
                  </a:txBody>
                  <a:tcPr marL="91425" marR="91425" marT="91425" marB="91425"/>
                </a:tc>
                <a:tc>
                  <a:txBody>
                    <a:bodyPr/>
                    <a:lstStyle/>
                    <a:p>
                      <a:pPr marL="0" lvl="0" indent="0" algn="l" rtl="0">
                        <a:spcBef>
                          <a:spcPts val="0"/>
                        </a:spcBef>
                        <a:spcAft>
                          <a:spcPts val="0"/>
                        </a:spcAft>
                        <a:buNone/>
                      </a:pPr>
                      <a:r>
                        <a:rPr lang="en" sz="1000"/>
                        <a:t>Exponential coefficient</a:t>
                      </a:r>
                      <a:endParaRPr sz="700"/>
                    </a:p>
                  </a:txBody>
                  <a:tcPr marL="91425" marR="91425" marT="91425" marB="91425"/>
                </a:tc>
                <a:extLst>
                  <a:ext uri="{0D108BD9-81ED-4DB2-BD59-A6C34878D82A}">
                    <a16:rowId xmlns:a16="http://schemas.microsoft.com/office/drawing/2014/main" val="10000"/>
                  </a:ext>
                </a:extLst>
              </a:tr>
              <a:tr h="282275">
                <a:tc>
                  <a:txBody>
                    <a:bodyPr/>
                    <a:lstStyle/>
                    <a:p>
                      <a:pPr marL="0" lvl="0" indent="0" algn="l" rtl="0">
                        <a:spcBef>
                          <a:spcPts val="0"/>
                        </a:spcBef>
                        <a:spcAft>
                          <a:spcPts val="0"/>
                        </a:spcAft>
                        <a:buNone/>
                      </a:pPr>
                      <a:r>
                        <a:rPr lang="en" sz="1000"/>
                        <a:t>France</a:t>
                      </a:r>
                      <a:endParaRPr sz="1000"/>
                    </a:p>
                  </a:txBody>
                  <a:tcPr marL="91425" marR="91425" marT="91425" marB="91425"/>
                </a:tc>
                <a:tc>
                  <a:txBody>
                    <a:bodyPr/>
                    <a:lstStyle/>
                    <a:p>
                      <a:pPr marL="0" lvl="0" indent="0" algn="l" rtl="0">
                        <a:spcBef>
                          <a:spcPts val="0"/>
                        </a:spcBef>
                        <a:spcAft>
                          <a:spcPts val="0"/>
                        </a:spcAft>
                        <a:buNone/>
                      </a:pPr>
                      <a:r>
                        <a:rPr lang="en" sz="1000"/>
                        <a:t>0,030</a:t>
                      </a:r>
                      <a:endParaRPr sz="1000"/>
                    </a:p>
                  </a:txBody>
                  <a:tcPr marL="91425" marR="91425" marT="91425" marB="91425"/>
                </a:tc>
                <a:extLst>
                  <a:ext uri="{0D108BD9-81ED-4DB2-BD59-A6C34878D82A}">
                    <a16:rowId xmlns:a16="http://schemas.microsoft.com/office/drawing/2014/main" val="10001"/>
                  </a:ext>
                </a:extLst>
              </a:tr>
              <a:tr h="282275">
                <a:tc>
                  <a:txBody>
                    <a:bodyPr/>
                    <a:lstStyle/>
                    <a:p>
                      <a:pPr marL="0" lvl="0" indent="0" algn="l" rtl="0">
                        <a:spcBef>
                          <a:spcPts val="0"/>
                        </a:spcBef>
                        <a:spcAft>
                          <a:spcPts val="0"/>
                        </a:spcAft>
                        <a:buNone/>
                      </a:pPr>
                      <a:r>
                        <a:rPr lang="en" sz="1000"/>
                        <a:t>Italy</a:t>
                      </a:r>
                      <a:endParaRPr sz="1000"/>
                    </a:p>
                  </a:txBody>
                  <a:tcPr marL="91425" marR="91425" marT="91425" marB="91425"/>
                </a:tc>
                <a:tc>
                  <a:txBody>
                    <a:bodyPr/>
                    <a:lstStyle/>
                    <a:p>
                      <a:pPr marL="0" lvl="0" indent="0" algn="l" rtl="0">
                        <a:spcBef>
                          <a:spcPts val="0"/>
                        </a:spcBef>
                        <a:spcAft>
                          <a:spcPts val="0"/>
                        </a:spcAft>
                        <a:buNone/>
                      </a:pPr>
                      <a:r>
                        <a:rPr lang="en" sz="1000"/>
                        <a:t>0,040</a:t>
                      </a:r>
                      <a:endParaRPr sz="1000"/>
                    </a:p>
                  </a:txBody>
                  <a:tcPr marL="91425" marR="91425" marT="91425" marB="91425"/>
                </a:tc>
                <a:extLst>
                  <a:ext uri="{0D108BD9-81ED-4DB2-BD59-A6C34878D82A}">
                    <a16:rowId xmlns:a16="http://schemas.microsoft.com/office/drawing/2014/main" val="10002"/>
                  </a:ext>
                </a:extLst>
              </a:tr>
              <a:tr h="282275">
                <a:tc>
                  <a:txBody>
                    <a:bodyPr/>
                    <a:lstStyle/>
                    <a:p>
                      <a:pPr marL="0" lvl="0" indent="0" algn="l" rtl="0">
                        <a:spcBef>
                          <a:spcPts val="0"/>
                        </a:spcBef>
                        <a:spcAft>
                          <a:spcPts val="0"/>
                        </a:spcAft>
                        <a:buNone/>
                      </a:pPr>
                      <a:r>
                        <a:rPr lang="en" sz="1000"/>
                        <a:t>Germany</a:t>
                      </a:r>
                      <a:endParaRPr sz="1000"/>
                    </a:p>
                  </a:txBody>
                  <a:tcPr marL="91425" marR="91425" marT="91425" marB="91425"/>
                </a:tc>
                <a:tc>
                  <a:txBody>
                    <a:bodyPr/>
                    <a:lstStyle/>
                    <a:p>
                      <a:pPr marL="0" lvl="0" indent="0" algn="l" rtl="0">
                        <a:spcBef>
                          <a:spcPts val="0"/>
                        </a:spcBef>
                        <a:spcAft>
                          <a:spcPts val="0"/>
                        </a:spcAft>
                        <a:buNone/>
                      </a:pPr>
                      <a:r>
                        <a:rPr lang="en" sz="1000"/>
                        <a:t>0,030</a:t>
                      </a:r>
                      <a:endParaRPr sz="1000"/>
                    </a:p>
                  </a:txBody>
                  <a:tcPr marL="91425" marR="91425" marT="91425" marB="91425"/>
                </a:tc>
                <a:extLst>
                  <a:ext uri="{0D108BD9-81ED-4DB2-BD59-A6C34878D82A}">
                    <a16:rowId xmlns:a16="http://schemas.microsoft.com/office/drawing/2014/main" val="10003"/>
                  </a:ext>
                </a:extLst>
              </a:tr>
            </a:tbl>
          </a:graphicData>
        </a:graphic>
      </p:graphicFrame>
      <p:sp>
        <p:nvSpPr>
          <p:cNvPr id="144" name="Google Shape;144;p20"/>
          <p:cNvSpPr txBox="1"/>
          <p:nvPr/>
        </p:nvSpPr>
        <p:spPr>
          <a:xfrm>
            <a:off x="5136550" y="1132700"/>
            <a:ext cx="991200" cy="14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Lato"/>
                <a:ea typeface="Lato"/>
                <a:cs typeface="Lato"/>
                <a:sym typeface="Lato"/>
              </a:rPr>
              <a:t>France</a:t>
            </a:r>
            <a:endParaRPr>
              <a:latin typeface="Lato"/>
              <a:ea typeface="Lato"/>
              <a:cs typeface="Lato"/>
              <a:sym typeface="Lato"/>
            </a:endParaRPr>
          </a:p>
        </p:txBody>
      </p:sp>
      <p:sp>
        <p:nvSpPr>
          <p:cNvPr id="140" name="Google Shape;140;p20"/>
          <p:cNvSpPr txBox="1"/>
          <p:nvPr/>
        </p:nvSpPr>
        <p:spPr>
          <a:xfrm>
            <a:off x="6052775" y="1108038"/>
            <a:ext cx="991200" cy="14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Lato"/>
                <a:ea typeface="Lato"/>
                <a:cs typeface="Lato"/>
                <a:sym typeface="Lato"/>
              </a:rPr>
              <a:t>Italy</a:t>
            </a:r>
            <a:endParaRPr>
              <a:latin typeface="Lato"/>
              <a:ea typeface="Lato"/>
              <a:cs typeface="Lato"/>
              <a:sym typeface="Lato"/>
            </a:endParaRPr>
          </a:p>
        </p:txBody>
      </p:sp>
      <p:sp>
        <p:nvSpPr>
          <p:cNvPr id="145" name="Google Shape;145;p20"/>
          <p:cNvSpPr txBox="1"/>
          <p:nvPr/>
        </p:nvSpPr>
        <p:spPr>
          <a:xfrm>
            <a:off x="6127750" y="1776463"/>
            <a:ext cx="991200" cy="14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Lato"/>
                <a:ea typeface="Lato"/>
                <a:cs typeface="Lato"/>
                <a:sym typeface="Lato"/>
              </a:rPr>
              <a:t>Germany</a:t>
            </a:r>
            <a:endParaRPr>
              <a:latin typeface="Lato"/>
              <a:ea typeface="Lato"/>
              <a:cs typeface="Lato"/>
              <a:sym typeface="Lato"/>
            </a:endParaRPr>
          </a:p>
        </p:txBody>
      </p:sp>
      <p:sp>
        <p:nvSpPr>
          <p:cNvPr id="146" name="Google Shape;146;p20"/>
          <p:cNvSpPr txBox="1"/>
          <p:nvPr/>
        </p:nvSpPr>
        <p:spPr>
          <a:xfrm>
            <a:off x="7026825" y="3033350"/>
            <a:ext cx="2010600" cy="846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Lato"/>
                <a:ea typeface="Lato"/>
                <a:cs typeface="Lato"/>
                <a:sym typeface="Lato"/>
              </a:rPr>
              <a:t>The exponential rate of the last part of the curve seems to be higher in Italy, but pretty similar in the 3 countries.</a:t>
            </a:r>
            <a:endParaRPr sz="1100">
              <a:latin typeface="Lato"/>
              <a:ea typeface="Lato"/>
              <a:cs typeface="Lato"/>
              <a:sym typeface="Lato"/>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21"/>
          <p:cNvSpPr txBox="1">
            <a:spLocks noGrp="1"/>
          </p:cNvSpPr>
          <p:nvPr>
            <p:ph type="title"/>
          </p:nvPr>
        </p:nvSpPr>
        <p:spPr>
          <a:xfrm>
            <a:off x="213450" y="515925"/>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How do these countries test?</a:t>
            </a:r>
            <a:endParaRPr/>
          </a:p>
        </p:txBody>
      </p:sp>
      <p:sp>
        <p:nvSpPr>
          <p:cNvPr id="152" name="Google Shape;152;p21"/>
          <p:cNvSpPr txBox="1">
            <a:spLocks noGrp="1"/>
          </p:cNvSpPr>
          <p:nvPr>
            <p:ph type="body" idx="1"/>
          </p:nvPr>
        </p:nvSpPr>
        <p:spPr>
          <a:xfrm>
            <a:off x="145775" y="1315325"/>
            <a:ext cx="3158100" cy="3640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 good way to see this is analyzing the positive rate tests between countries. The smaller this rate is, the better the indicator of a good quantity of tests is. The WHO recommends to be 3% or below.</a:t>
            </a:r>
            <a:endParaRPr/>
          </a:p>
          <a:p>
            <a:pPr marL="0" lvl="0" indent="0" algn="l" rtl="0">
              <a:spcBef>
                <a:spcPts val="1600"/>
              </a:spcBef>
              <a:spcAft>
                <a:spcPts val="1600"/>
              </a:spcAft>
              <a:buNone/>
            </a:pPr>
            <a:r>
              <a:rPr lang="en"/>
              <a:t>Germany has the best positive rate with 6,6%. On the other hand, Italy has the worst (15%) and France has 14%. All rates above the WHO recommendations indicate a probability of increase of cases in the future and that more tests are needed.</a:t>
            </a:r>
            <a:endParaRPr/>
          </a:p>
        </p:txBody>
      </p:sp>
      <p:pic>
        <p:nvPicPr>
          <p:cNvPr id="153" name="Google Shape;153;p21"/>
          <p:cNvPicPr preferRelativeResize="0"/>
          <p:nvPr/>
        </p:nvPicPr>
        <p:blipFill>
          <a:blip r:embed="rId3">
            <a:alphaModFix/>
          </a:blip>
          <a:stretch>
            <a:fillRect/>
          </a:stretch>
        </p:blipFill>
        <p:spPr>
          <a:xfrm>
            <a:off x="3352300" y="1203525"/>
            <a:ext cx="5639299" cy="3516835"/>
          </a:xfrm>
          <a:prstGeom prst="rect">
            <a:avLst/>
          </a:prstGeom>
          <a:noFill/>
          <a:ln>
            <a:noFill/>
          </a:ln>
        </p:spPr>
      </p:pic>
    </p:spTree>
  </p:cSld>
  <p:clrMapOvr>
    <a:masterClrMapping/>
  </p:clrMapOvr>
</p:sld>
</file>

<file path=ppt/theme/theme1.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798</Words>
  <Application>Microsoft Macintosh PowerPoint</Application>
  <PresentationFormat>On-screen Show (16:9)</PresentationFormat>
  <Paragraphs>52</Paragraphs>
  <Slides>11</Slides>
  <Notes>11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Arial</vt:lpstr>
      <vt:lpstr>Raleway</vt:lpstr>
      <vt:lpstr>Lato</vt:lpstr>
      <vt:lpstr>Streamline</vt:lpstr>
      <vt:lpstr>2019 Novel Coronavirus COVID-19 (2019-nCoV)</vt:lpstr>
      <vt:lpstr>Analysis of the current situation </vt:lpstr>
      <vt:lpstr>What has happened since the beginning of the pandemic?</vt:lpstr>
      <vt:lpstr>What is the global situation now?   </vt:lpstr>
      <vt:lpstr>Cases per million</vt:lpstr>
      <vt:lpstr>Europe situation: Germany, Italy and France</vt:lpstr>
      <vt:lpstr>Patterns</vt:lpstr>
      <vt:lpstr>Trend lines</vt:lpstr>
      <vt:lpstr>How do these countries test?</vt:lpstr>
      <vt:lpstr>Risks</vt:lpstr>
      <vt:lpstr>Conclusions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2019 Novel Coronavirus COVID-19 (2019-nCoV)</dc:title>
  <cp:lastModifiedBy>Rodrigo Raul Benitez</cp:lastModifiedBy>
  <cp:revision>1</cp:revision>
  <dcterms:modified xsi:type="dcterms:W3CDTF">2020-11-10T19:48:03Z</dcterms:modified>
</cp:coreProperties>
</file>